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8" r:id="rId3"/>
    <p:sldId id="257" r:id="rId4"/>
    <p:sldId id="259" r:id="rId5"/>
    <p:sldId id="283" r:id="rId6"/>
    <p:sldId id="260" r:id="rId7"/>
    <p:sldId id="271" r:id="rId8"/>
    <p:sldId id="261" r:id="rId9"/>
    <p:sldId id="268" r:id="rId10"/>
    <p:sldId id="273" r:id="rId11"/>
    <p:sldId id="275" r:id="rId12"/>
    <p:sldId id="276" r:id="rId13"/>
    <p:sldId id="282" r:id="rId14"/>
    <p:sldId id="277" r:id="rId15"/>
    <p:sldId id="278" r:id="rId16"/>
    <p:sldId id="279" r:id="rId17"/>
    <p:sldId id="280" r:id="rId18"/>
    <p:sldId id="281" r:id="rId19"/>
    <p:sldId id="262" r:id="rId20"/>
    <p:sldId id="265" r:id="rId21"/>
    <p:sldId id="266" r:id="rId22"/>
    <p:sldId id="267" r:id="rId23"/>
    <p:sldId id="269" r:id="rId24"/>
    <p:sldId id="270" r:id="rId25"/>
    <p:sldId id="272" r:id="rId26"/>
    <p:sldId id="26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94" autoAdjust="0"/>
    <p:restoredTop sz="90929"/>
  </p:normalViewPr>
  <p:slideViewPr>
    <p:cSldViewPr>
      <p:cViewPr varScale="1">
        <p:scale>
          <a:sx n="65" d="100"/>
          <a:sy n="65" d="100"/>
        </p:scale>
        <p:origin x="-96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6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/>
              <a:t>ISO 9001 - 2000  Introduction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4999CD1-E8BC-49A4-B6C8-37F22C048B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E97420F-B4CE-4E54-AA60-4D87479650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BC31D-799E-4576-B342-5A645B7B8BC4}" type="slidenum">
              <a:rPr lang="en-US"/>
              <a:pPr/>
              <a:t>1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5893E-3BD6-4B73-BD64-2551C2A43940}" type="slidenum">
              <a:rPr lang="en-US"/>
              <a:pPr/>
              <a:t>10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4DF2B-30D7-4A42-B9F5-B1613E89D60E}" type="slidenum">
              <a:rPr lang="en-US"/>
              <a:pPr/>
              <a:t>11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A0A7B2-1C09-4F64-BDB1-CE162B68049C}" type="slidenum">
              <a:rPr lang="en-US"/>
              <a:pPr/>
              <a:t>12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A4E3C2-2B5D-41D5-861E-807B252BB54B}" type="slidenum">
              <a:rPr lang="en-US"/>
              <a:pPr/>
              <a:t>13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3D0BE-31DC-4FA1-8936-C1190796B554}" type="slidenum">
              <a:rPr lang="en-US"/>
              <a:pPr/>
              <a:t>14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9E8DD-75EC-4766-BA32-26E2D736C8F7}" type="slidenum">
              <a:rPr lang="en-US"/>
              <a:pPr/>
              <a:t>15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4B0943-1805-4C9F-8A5C-09765D970D69}" type="slidenum">
              <a:rPr lang="en-US"/>
              <a:pPr/>
              <a:t>16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08E30D-9A70-4466-BE2B-C0F3DC10F199}" type="slidenum">
              <a:rPr lang="en-US"/>
              <a:pPr/>
              <a:t>17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4A49D-8275-41A2-B0BF-CD6AD5966479}" type="slidenum">
              <a:rPr lang="en-US"/>
              <a:pPr/>
              <a:t>18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3A18D1-A920-48C5-BDDD-02BF872EB3A3}" type="slidenum">
              <a:rPr lang="en-US"/>
              <a:pPr/>
              <a:t>19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386D2-5559-4F54-88B2-2060210A3D9F}" type="slidenum">
              <a:rPr lang="en-US"/>
              <a:pPr/>
              <a:t>2</a:t>
            </a:fld>
            <a:endParaRPr lang="en-US"/>
          </a:p>
        </p:txBody>
      </p:sp>
      <p:sp>
        <p:nvSpPr>
          <p:cNvPr id="481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27C4FB-ABF6-4D04-ABA4-FFC575C76C73}" type="slidenum">
              <a:rPr lang="en-US"/>
              <a:pPr/>
              <a:t>20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526BD7-D919-47B5-A319-622E9C6F0D65}" type="slidenum">
              <a:rPr lang="en-US"/>
              <a:pPr/>
              <a:t>21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4F279A-575F-441C-A904-FFFD9DF2E3DB}" type="slidenum">
              <a:rPr lang="en-US"/>
              <a:pPr/>
              <a:t>22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1351C8-50CE-4B6A-BA0E-D3BF87D56121}" type="slidenum">
              <a:rPr lang="en-US"/>
              <a:pPr/>
              <a:t>23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EA5647-776C-4ABF-A6B1-491214A6EFFA}" type="slidenum">
              <a:rPr lang="en-US"/>
              <a:pPr/>
              <a:t>24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22D096-6C5F-4FDA-97CC-24922F06CF87}" type="slidenum">
              <a:rPr lang="en-US"/>
              <a:pPr/>
              <a:t>25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815240-6CA5-4961-8703-BB51E9BD0EBF}" type="slidenum">
              <a:rPr lang="en-US"/>
              <a:pPr/>
              <a:t>26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E816B9-0DC5-424D-AA03-B5CC83F30EB6}" type="slidenum">
              <a:rPr lang="en-US"/>
              <a:pPr/>
              <a:t>3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EFFCE-27FB-4BFB-A3C1-9EE55FF85E7E}" type="slidenum">
              <a:rPr lang="en-US"/>
              <a:pPr/>
              <a:t>4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8A80A-20EB-421F-A0F6-898D8319C579}" type="slidenum">
              <a:rPr lang="en-US"/>
              <a:pPr/>
              <a:t>5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09A0E6-1622-49FC-A445-36A8C322896E}" type="slidenum">
              <a:rPr lang="en-US"/>
              <a:pPr/>
              <a:t>6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2DF2A-05C0-42C0-89A2-EC340E1BCAC6}" type="slidenum">
              <a:rPr lang="en-US"/>
              <a:pPr/>
              <a:t>7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567982-7F58-44FC-80DF-2E7258F1C76F}" type="slidenum">
              <a:rPr lang="en-US"/>
              <a:pPr/>
              <a:t>8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F81A9D-514D-43D6-ABC8-67A304243BD8}" type="slidenum">
              <a:rPr lang="en-US"/>
              <a:pPr/>
              <a:t>9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2048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4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E1304284-7368-4424-AAE5-76556916553B}" type="datetime1">
              <a:rPr lang="en-US" smtClean="0"/>
              <a:t>6/6/2010</a:t>
            </a:fld>
            <a:endParaRPr lang="en-US"/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/>
            <a:fld id="{3CB252C3-052B-4798-83FA-2F4AC309CDCC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CF25B5-52B6-4F7E-B8DA-36E16DE6E75D}" type="datetime1">
              <a:rPr lang="en-US" smtClean="0"/>
              <a:t>6/6/2010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05B58D11-0D4B-493A-AD1F-2655850C12CE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025C82-0AF2-4679-95C7-B6ED18EA0F92}" type="datetime1">
              <a:rPr lang="en-US" smtClean="0"/>
              <a:t>6/6/2010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3C5901A-63B7-4035-9498-53F3E98B0263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EB472F-6C08-4AFA-BA85-BE6EA15A6CD9}" type="datetime1">
              <a:rPr lang="en-US" smtClean="0"/>
              <a:t>6/6/2010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56433C59-CAF9-4084-B5F3-0E8D43E74937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3283AD-5741-48AB-9DBB-2CEEB18E34BF}" type="datetime1">
              <a:rPr lang="en-US" smtClean="0"/>
              <a:t>6/6/2010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8A08347E-03A8-4326-AAF9-741F17AD4013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E35186-4CEC-4EC7-A15C-AE65E7D00FE8}" type="datetime1">
              <a:rPr lang="en-US" smtClean="0"/>
              <a:t>6/6/2010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97DB5416-1B18-408E-B6F1-4A0F06AE3A53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9E006E-893A-487C-8DDF-AA6601B3B2EF}" type="datetime1">
              <a:rPr lang="en-US" smtClean="0"/>
              <a:t>6/6/2010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72E60537-C698-42B9-8829-CD2702C4BA50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7458FC-71BD-420C-9A7A-AB464E18838D}" type="datetime1">
              <a:rPr lang="en-US" smtClean="0"/>
              <a:t>6/6/2010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C2D4AD8D-04B4-47D2-B018-2AD70C35F6CD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666481-6F38-4587-A501-DCB84A4D835B}" type="datetime1">
              <a:rPr lang="en-US" smtClean="0"/>
              <a:t>6/6/2010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736D10B8-42CE-4AAF-8186-CA3E3BB39D4E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6734F8-B24C-43F3-9B46-D21059A72918}" type="datetime1">
              <a:rPr lang="en-US" smtClean="0"/>
              <a:t>6/6/2010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EABCE31-3FC6-4D06-84F2-F2EBCD3930CB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BE0576-D501-4D5F-A629-C70FBF0E71BC}" type="datetime1">
              <a:rPr lang="en-US" smtClean="0"/>
              <a:t>6/6/2010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6300044F-D846-4AFF-A1E2-1A93353C68F8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050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9459" name="Freeform 2051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0" name="Arc 2052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1" name="Rectangle 2053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62" name="Rectangle 2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3" name="Rectangle 20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2085CC-9014-415A-998A-DD6CFB7C964C}" type="datetime1">
              <a:rPr lang="en-US" smtClean="0"/>
              <a:t>6/6/2010</a:t>
            </a:fld>
            <a:endParaRPr lang="en-US"/>
          </a:p>
        </p:txBody>
      </p:sp>
      <p:sp>
        <p:nvSpPr>
          <p:cNvPr id="19464" name="Rectangle 20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19465" name="Rectangle 20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sz="1400">
                <a:latin typeface="+mj-lt"/>
              </a:defRPr>
            </a:lvl2pPr>
          </a:lstStyle>
          <a:p>
            <a:pPr lvl="1"/>
            <a:fld id="{03B9F514-1F8C-4E99-99D0-122D1701BBE6}" type="slidenum">
              <a:rPr lang="en-US"/>
              <a:pPr lvl="1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pPr lvl="1"/>
            <a:fld id="{F9440475-AA0F-47E4-9D08-09F8CED3B9E4}" type="slidenum">
              <a:rPr lang="en-US"/>
              <a:pPr lvl="1"/>
              <a:t>1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057400"/>
            <a:ext cx="7543800" cy="2133600"/>
          </a:xfrm>
        </p:spPr>
        <p:txBody>
          <a:bodyPr/>
          <a:lstStyle/>
          <a:p>
            <a:pPr algn="ctr"/>
            <a:r>
              <a:rPr lang="en-US" dirty="0"/>
              <a:t>ISO 9001 - </a:t>
            </a:r>
            <a:r>
              <a:rPr lang="en-US" dirty="0" smtClean="0"/>
              <a:t>2008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Quality Management Systems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F8DB545-2EA2-48FF-BEC2-F14545BE884F}" type="slidenum">
              <a:rPr lang="en-US"/>
              <a:pPr lvl="1"/>
              <a:t>10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Management Principles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2514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Eight quality management principles have</a:t>
            </a:r>
          </a:p>
          <a:p>
            <a:pPr>
              <a:buFont typeface="Wingdings" pitchFamily="2" charset="2"/>
              <a:buNone/>
            </a:pPr>
            <a:r>
              <a:rPr lang="en-US"/>
              <a:t> been identified that can be used by top</a:t>
            </a:r>
          </a:p>
          <a:p>
            <a:pPr>
              <a:buFont typeface="Wingdings" pitchFamily="2" charset="2"/>
              <a:buNone/>
            </a:pPr>
            <a:r>
              <a:rPr lang="en-US"/>
              <a:t> management to lead the organization</a:t>
            </a:r>
          </a:p>
          <a:p>
            <a:pPr>
              <a:buFont typeface="Wingdings" pitchFamily="2" charset="2"/>
              <a:buNone/>
            </a:pPr>
            <a:r>
              <a:rPr lang="en-US"/>
              <a:t> towards improved performance.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D664B510-033F-4B7F-BC09-E6F2EEA16A04}" type="slidenum">
              <a:rPr lang="en-US"/>
              <a:pPr lvl="1"/>
              <a:t>11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914400"/>
          </a:xfrm>
        </p:spPr>
        <p:txBody>
          <a:bodyPr/>
          <a:lstStyle/>
          <a:p>
            <a:r>
              <a:rPr lang="en-US" sz="3200"/>
              <a:t>Quality Management Principles (Cont’d)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Customer focus</a:t>
            </a:r>
          </a:p>
          <a:p>
            <a:endParaRPr lang="en-US"/>
          </a:p>
          <a:p>
            <a:pPr lvl="1"/>
            <a:r>
              <a:rPr lang="en-US"/>
              <a:t>Organizations depend on their customers and therefore should understand current and future customer needs, should meet customer requirements and strive to exceed customer expectations.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78846B99-983F-476C-8C01-8642348F5698}" type="slidenum">
              <a:rPr lang="en-US"/>
              <a:pPr lvl="1"/>
              <a:t>12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914400"/>
          </a:xfrm>
        </p:spPr>
        <p:txBody>
          <a:bodyPr/>
          <a:lstStyle/>
          <a:p>
            <a:r>
              <a:rPr lang="en-US" sz="3200"/>
              <a:t>Quality Management Principles (cont’d)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Leadership </a:t>
            </a:r>
          </a:p>
          <a:p>
            <a:endParaRPr lang="en-US"/>
          </a:p>
          <a:p>
            <a:pPr lvl="1"/>
            <a:r>
              <a:rPr lang="en-US"/>
              <a:t>Leaders establish unity of purpose and direction of the organization.  They should create and maintain the internal environment in which people can become fully involved in achieving the organization’s objectives.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C727858-7C42-42A1-8763-A2EBD95DD250}" type="slidenum">
              <a:rPr lang="en-US"/>
              <a:pPr lvl="1"/>
              <a:t>13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Quality Management Principles (cont’d)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Involvement of people</a:t>
            </a:r>
          </a:p>
          <a:p>
            <a:endParaRPr lang="en-US"/>
          </a:p>
          <a:p>
            <a:pPr lvl="1"/>
            <a:r>
              <a:rPr lang="en-US"/>
              <a:t>People at all levels are the essence of an organization and their full involvement enables their abilities to be used for the organization’s benefit.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D240BFB-2E98-49D3-AE85-DE6F153BCBE3}" type="slidenum">
              <a:rPr lang="en-US"/>
              <a:pPr lvl="1"/>
              <a:t>14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Quality Management Principles (cont’d)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Process Approach</a:t>
            </a:r>
          </a:p>
          <a:p>
            <a:endParaRPr lang="en-US"/>
          </a:p>
          <a:p>
            <a:pPr lvl="1"/>
            <a:r>
              <a:rPr lang="en-US"/>
              <a:t>A desired result is achieved more efficiently when activities and related resources are managed as a process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4E3BBA71-06E6-49D7-90BC-01F9F5D0B8DC}" type="slidenum">
              <a:rPr lang="en-US"/>
              <a:pPr lvl="1"/>
              <a:t>15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Quality Management Principles (cont’d)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System approach to management</a:t>
            </a:r>
          </a:p>
          <a:p>
            <a:endParaRPr lang="en-US"/>
          </a:p>
          <a:p>
            <a:pPr lvl="1"/>
            <a:r>
              <a:rPr lang="en-US"/>
              <a:t>Identifying, understanding and managing interrelated processes as a system contributes to the organization’s effectiveness and efficiency in achieving its objectives.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F403FEC4-2A28-470A-9D29-5300BB052BD9}" type="slidenum">
              <a:rPr lang="en-US"/>
              <a:pPr lvl="1"/>
              <a:t>16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Quality Management Principles (cont’d)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Continual Improvement</a:t>
            </a:r>
          </a:p>
          <a:p>
            <a:endParaRPr lang="en-US"/>
          </a:p>
          <a:p>
            <a:pPr lvl="1"/>
            <a:r>
              <a:rPr lang="en-US"/>
              <a:t>Continual improvement of the organization’s overall performance should be a permanent objective of the organization.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08B0987A-331E-4058-A212-8C58261C5AC2}" type="slidenum">
              <a:rPr lang="en-US"/>
              <a:pPr lvl="1"/>
              <a:t>17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Quality Management Principles (cont’d)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Factual approach to decision making</a:t>
            </a:r>
          </a:p>
          <a:p>
            <a:endParaRPr lang="en-US"/>
          </a:p>
          <a:p>
            <a:pPr lvl="1"/>
            <a:r>
              <a:rPr lang="en-US"/>
              <a:t>Effective decisions are based on the analysis of data and information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12459322-8940-4FC5-98D1-2CAEB1E3C1B9}" type="slidenum">
              <a:rPr lang="en-US"/>
              <a:pPr lvl="1"/>
              <a:t>18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Quality Management Principles (cont’d)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Mutually beneficial supplier relationships</a:t>
            </a:r>
          </a:p>
          <a:p>
            <a:endParaRPr lang="en-US"/>
          </a:p>
          <a:p>
            <a:pPr lvl="1"/>
            <a:r>
              <a:rPr lang="en-US"/>
              <a:t>An organization and its suppliers are interdependent and a mutually beneficial relationship enhances the ability of both to create value.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67B1079E-9FCF-4147-8727-74F9EB4C31D1}" type="slidenum">
              <a:rPr lang="en-US"/>
              <a:pPr lvl="1"/>
              <a:t>19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Approach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Determining the needs and expectations of customers and other interested parties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Establishing the quality policy and objectives of the organization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Determining the processes and responsibilities necessary to attain the quality objectives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Determining and providing the resources necessary to attain the quality objectives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49CAF454-E3BF-4C18-9DE0-4B9BD2C87D5F}" type="slidenum">
              <a:rPr lang="en-US"/>
              <a:pPr lvl="1"/>
              <a:t>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General Introduction</a:t>
            </a:r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Quality Management Principles</a:t>
            </a:r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Process Approach</a:t>
            </a:r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Compatibility with Other Management Systems</a:t>
            </a:r>
          </a:p>
        </p:txBody>
      </p:sp>
    </p:spTree>
  </p:cSld>
  <p:clrMapOvr>
    <a:masterClrMapping/>
  </p:clrMapOvr>
  <p:transition>
    <p:check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91EC22FC-F6F5-4361-B09A-3904CE6EB8B6}" type="slidenum">
              <a:rPr lang="en-US"/>
              <a:pPr lvl="1"/>
              <a:t>20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Approach (Cont’d)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Establishing methods to measure the effectiveness and efficiency of each process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Applying these measures to determine the effectiveness and efficiency of each process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Determining means of preventing nonconformities and eliminating their causes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Establishing and applying a process for continual improvement of the quality management system</a:t>
            </a:r>
          </a:p>
        </p:txBody>
      </p:sp>
    </p:spTree>
  </p:cSld>
  <p:clrMapOvr>
    <a:masterClrMapping/>
  </p:clrMapOvr>
  <p:transition>
    <p:check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87254802-A475-4036-8EE5-DCB89DC65494}" type="slidenum">
              <a:rPr lang="en-US"/>
              <a:pPr lvl="1"/>
              <a:t>21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533400"/>
          </a:xfrm>
        </p:spPr>
        <p:txBody>
          <a:bodyPr/>
          <a:lstStyle/>
          <a:p>
            <a:r>
              <a:rPr lang="en-US" sz="2400"/>
              <a:t>Model of a Process-based Quality Management System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527175" y="1393825"/>
          <a:ext cx="6096000" cy="4067175"/>
        </p:xfrm>
        <a:graphic>
          <a:graphicData uri="http://schemas.openxmlformats.org/presentationml/2006/ole">
            <p:oleObj spid="_x0000_s26628" name="Chart" r:id="rId4" imgW="7200000" imgH="4803840" progId="">
              <p:embed followColorScheme="full"/>
            </p:oleObj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1509713" y="1382713"/>
          <a:ext cx="6124575" cy="4092575"/>
        </p:xfrm>
        <a:graphic>
          <a:graphicData uri="http://schemas.openxmlformats.org/presentationml/2006/ole">
            <p:oleObj spid="_x0000_s26629" name="VISIO" r:id="rId5" imgW="6124320" imgH="4092480" progId="Visio.Drawing.11">
              <p:embed/>
            </p:oleObj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152400" y="1295400"/>
          <a:ext cx="8991600" cy="4995863"/>
        </p:xfrm>
        <a:graphic>
          <a:graphicData uri="http://schemas.openxmlformats.org/presentationml/2006/ole">
            <p:oleObj spid="_x0000_s26630" name="VISIO" r:id="rId6" imgW="6886080" imgH="5724360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71AB5A06-4D2A-43E8-B0B2-52FB486A37E3}" type="slidenum">
              <a:rPr lang="en-US"/>
              <a:pPr lvl="1"/>
              <a:t>22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Compatibility With Other Management Systems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This International Standard had been aligned with ISO </a:t>
            </a:r>
            <a:r>
              <a:rPr lang="en-US" dirty="0" smtClean="0"/>
              <a:t>14001: 2004 </a:t>
            </a:r>
            <a:r>
              <a:rPr lang="en-US" dirty="0"/>
              <a:t>to enhance compatibility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Does not include requirements specific to other management systems, but enables organizations to integrate other systems (such as environmental, OHSA, or financial mgmt.)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358F47F-4BA1-414D-91C9-70C3131B9740}" type="slidenum">
              <a:rPr lang="en-US"/>
              <a:pPr lvl="1"/>
              <a:t>23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Changes to the </a:t>
            </a:r>
            <a:r>
              <a:rPr lang="en-US" dirty="0" smtClean="0"/>
              <a:t>2008 </a:t>
            </a:r>
            <a:r>
              <a:rPr lang="en-US" dirty="0"/>
              <a:t>Standard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Customer Satisfaction must be measured</a:t>
            </a:r>
          </a:p>
          <a:p>
            <a:endParaRPr lang="en-US"/>
          </a:p>
          <a:p>
            <a:r>
              <a:rPr lang="en-US"/>
              <a:t>Outsourced processes</a:t>
            </a:r>
          </a:p>
          <a:p>
            <a:pPr lvl="1"/>
            <a:r>
              <a:rPr lang="en-US"/>
              <a:t>Must be able to demonstrate control over process</a:t>
            </a:r>
          </a:p>
          <a:p>
            <a:pPr lvl="1"/>
            <a:r>
              <a:rPr lang="en-US"/>
              <a:t>Must be in quality manual and other public documents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0CD4F340-C66B-4F59-8769-99ACB35938FF}" type="slidenum">
              <a:rPr lang="en-US"/>
              <a:pPr lvl="1"/>
              <a:t>24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Changes to the </a:t>
            </a:r>
            <a:r>
              <a:rPr lang="en-US" dirty="0" smtClean="0"/>
              <a:t>2008 </a:t>
            </a:r>
            <a:r>
              <a:rPr lang="en-US" dirty="0"/>
              <a:t>Standard (Cont’d)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8232775" cy="4114800"/>
          </a:xfrm>
        </p:spPr>
        <p:txBody>
          <a:bodyPr/>
          <a:lstStyle/>
          <a:p>
            <a:r>
              <a:rPr lang="en-US"/>
              <a:t>Process Management</a:t>
            </a:r>
          </a:p>
          <a:p>
            <a:pPr lvl="1"/>
            <a:r>
              <a:rPr lang="en-US"/>
              <a:t>PMT (Process Mgmt. Team) that meets regularly</a:t>
            </a:r>
          </a:p>
          <a:p>
            <a:pPr lvl="1"/>
            <a:r>
              <a:rPr lang="en-US"/>
              <a:t>Process map that shows steps and functions</a:t>
            </a:r>
          </a:p>
          <a:p>
            <a:pPr lvl="1"/>
            <a:r>
              <a:rPr lang="en-US"/>
              <a:t>Customer driven measures</a:t>
            </a:r>
          </a:p>
          <a:p>
            <a:pPr lvl="1"/>
            <a:r>
              <a:rPr lang="en-US"/>
              <a:t>Training and Communication Plan</a:t>
            </a:r>
          </a:p>
          <a:p>
            <a:pPr lvl="1"/>
            <a:r>
              <a:rPr lang="en-US"/>
              <a:t>Methods for monitoring and measuring</a:t>
            </a:r>
          </a:p>
          <a:p>
            <a:pPr lvl="1"/>
            <a:r>
              <a:rPr lang="en-US"/>
              <a:t>Methods for solving problems (CAPA)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3348324-DD46-41E1-8EDF-35F791A71A19}" type="slidenum">
              <a:rPr lang="en-US"/>
              <a:pPr lvl="1"/>
              <a:t>25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Changes to the </a:t>
            </a:r>
            <a:r>
              <a:rPr lang="en-US" dirty="0" smtClean="0"/>
              <a:t>2008 </a:t>
            </a:r>
            <a:r>
              <a:rPr lang="en-US" dirty="0"/>
              <a:t>Standard (Cont’d)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Structure of a QMS</a:t>
            </a:r>
          </a:p>
          <a:p>
            <a:pPr lvl="1"/>
            <a:r>
              <a:rPr lang="en-US" sz="2400"/>
              <a:t>Communicate to rest of company</a:t>
            </a:r>
          </a:p>
          <a:p>
            <a:pPr lvl="1"/>
            <a:r>
              <a:rPr lang="en-US" sz="2400"/>
              <a:t>How much documentation is enough?</a:t>
            </a:r>
          </a:p>
          <a:p>
            <a:endParaRPr lang="en-US" sz="2800"/>
          </a:p>
          <a:p>
            <a:r>
              <a:rPr lang="en-US" sz="2800"/>
              <a:t>Customer Property – Must have process for controlling.</a:t>
            </a:r>
          </a:p>
          <a:p>
            <a:endParaRPr lang="en-US" sz="2800"/>
          </a:p>
          <a:p>
            <a:r>
              <a:rPr lang="en-US" sz="2800"/>
              <a:t>Internal Auditing – has changed, special training required.</a:t>
            </a:r>
          </a:p>
          <a:p>
            <a:endParaRPr lang="en-US" sz="2800"/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754C13D6-0854-4BC5-868D-6B571DC55309}" type="slidenum">
              <a:rPr lang="en-US"/>
              <a:pPr lvl="1"/>
              <a:t>26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ISO 9001 : </a:t>
            </a:r>
            <a:r>
              <a:rPr lang="en-US" dirty="0" smtClean="0"/>
              <a:t>2008 </a:t>
            </a:r>
            <a:r>
              <a:rPr lang="en-US" dirty="0"/>
              <a:t>is a process approach system.</a:t>
            </a:r>
          </a:p>
          <a:p>
            <a:endParaRPr lang="en-US" dirty="0"/>
          </a:p>
          <a:p>
            <a:r>
              <a:rPr lang="en-US" dirty="0"/>
              <a:t>This standard is aligned to work with other management systems.</a:t>
            </a:r>
          </a:p>
          <a:p>
            <a:endParaRPr lang="en-US" dirty="0"/>
          </a:p>
          <a:p>
            <a:r>
              <a:rPr lang="en-US" dirty="0"/>
              <a:t>Other processes (such as out sourcing) must be controlled.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9F94C0A6-FDE3-407F-84CB-91B73168822A}" type="slidenum">
              <a:rPr lang="en-US"/>
              <a:pPr lvl="1"/>
              <a:t>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ISO recently released the latest revision:  ISO 9001 – </a:t>
            </a:r>
            <a:r>
              <a:rPr lang="en-US" dirty="0" smtClean="0"/>
              <a:t>2008.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 part of the training session will cover an introduction to the ISO standard, </a:t>
            </a:r>
            <a:r>
              <a:rPr lang="en-US" dirty="0" smtClean="0"/>
              <a:t>2008.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1541651E-E19C-4BFE-B8F6-A06C62688E86}" type="slidenum">
              <a:rPr lang="en-US"/>
              <a:pPr lvl="1"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ISO 9001:1994  was the last revision prior to the 2000 </a:t>
            </a:r>
            <a:r>
              <a:rPr lang="en-US" dirty="0" smtClean="0"/>
              <a:t>release and now we have the 2008 version.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standard tells a company what they have to do, but not how to do it.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F8FEA784-5E76-46CB-9B39-E8287385C0EC}" type="slidenum">
              <a:rPr lang="en-US"/>
              <a:pPr lvl="1"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 of Becoming ISO Certified (QMS)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Our customers want it</a:t>
            </a:r>
          </a:p>
          <a:p>
            <a:pPr>
              <a:lnSpc>
                <a:spcPct val="80000"/>
              </a:lnSpc>
            </a:pPr>
            <a:r>
              <a:rPr lang="en-US" sz="2800"/>
              <a:t>Reduce expenses/variability – Optimization of costs and resources</a:t>
            </a:r>
          </a:p>
          <a:p>
            <a:pPr>
              <a:lnSpc>
                <a:spcPct val="80000"/>
              </a:lnSpc>
            </a:pPr>
            <a:r>
              <a:rPr lang="en-US" sz="2800"/>
              <a:t>Lower costs and shorter cycle times through effective use of resources</a:t>
            </a:r>
          </a:p>
          <a:p>
            <a:pPr>
              <a:lnSpc>
                <a:spcPct val="80000"/>
              </a:lnSpc>
            </a:pPr>
            <a:r>
              <a:rPr lang="en-US" sz="2800"/>
              <a:t>Focused and prioritized improvement opportunities</a:t>
            </a:r>
          </a:p>
          <a:p>
            <a:pPr>
              <a:lnSpc>
                <a:spcPct val="80000"/>
              </a:lnSpc>
            </a:pPr>
            <a:r>
              <a:rPr lang="en-US" sz="2800"/>
              <a:t>Repeat business and referrals</a:t>
            </a:r>
          </a:p>
          <a:p>
            <a:pPr>
              <a:lnSpc>
                <a:spcPct val="80000"/>
              </a:lnSpc>
            </a:pPr>
            <a:r>
              <a:rPr lang="en-US" sz="2800"/>
              <a:t>Performance advantage through improved organizational capabilities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F066BB0-5E2A-4E0D-BCCD-C4DA375E3C06}" type="slidenum">
              <a:rPr lang="en-US"/>
              <a:pPr lvl="1"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Vocabulary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3733800"/>
          </a:xfrm>
        </p:spPr>
        <p:txBody>
          <a:bodyPr/>
          <a:lstStyle/>
          <a:p>
            <a:r>
              <a:rPr lang="en-US"/>
              <a:t>ISO - International  Organization for Standardization</a:t>
            </a:r>
          </a:p>
          <a:p>
            <a:endParaRPr lang="en-US"/>
          </a:p>
          <a:p>
            <a:r>
              <a:rPr lang="en-US"/>
              <a:t>QMS - Quality Management System</a:t>
            </a:r>
          </a:p>
          <a:p>
            <a:endParaRPr lang="en-US"/>
          </a:p>
          <a:p>
            <a:r>
              <a:rPr lang="en-US"/>
              <a:t>Supplier		Organization	  Customer</a:t>
            </a: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2667000" y="4876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5791200" y="4876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FC8F41A5-855E-48C3-9398-1CF2358DC234}" type="slidenum">
              <a:rPr lang="en-US"/>
              <a:pPr lvl="1"/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533400"/>
            <a:ext cx="7772400" cy="5562600"/>
          </a:xfrm>
        </p:spPr>
        <p:txBody>
          <a:bodyPr/>
          <a:lstStyle/>
          <a:p>
            <a:r>
              <a:rPr lang="en-US"/>
              <a:t>CAPA – Corrective Action and Preventive Action</a:t>
            </a:r>
          </a:p>
          <a:p>
            <a:endParaRPr lang="en-US"/>
          </a:p>
          <a:p>
            <a:r>
              <a:rPr lang="en-US"/>
              <a:t>PMT – Process Management Team</a:t>
            </a:r>
          </a:p>
          <a:p>
            <a:endParaRPr lang="en-US"/>
          </a:p>
          <a:p>
            <a:r>
              <a:rPr lang="en-US"/>
              <a:t>Process – any activity or set of activities, that uses resources to transform inputs to outputs.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40BEBF68-C410-424B-9350-EBD2EDC766F0}" type="slidenum">
              <a:rPr lang="en-US"/>
              <a:pPr lvl="1"/>
              <a:t>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ISO 9000 describes fundamentals of a QMS.</a:t>
            </a:r>
          </a:p>
          <a:p>
            <a:endParaRPr lang="en-US" sz="2400"/>
          </a:p>
          <a:p>
            <a:r>
              <a:rPr lang="en-US" sz="2400"/>
              <a:t>ISO 9001 specifies the requirements for a QMS.</a:t>
            </a:r>
          </a:p>
          <a:p>
            <a:endParaRPr lang="en-US" sz="2400"/>
          </a:p>
          <a:p>
            <a:r>
              <a:rPr lang="en-US" sz="2400"/>
              <a:t>ISO 9004 provides guidelines to consider for the QMS.</a:t>
            </a:r>
          </a:p>
          <a:p>
            <a:endParaRPr lang="en-US" sz="2400"/>
          </a:p>
          <a:p>
            <a:r>
              <a:rPr lang="en-US" sz="2400"/>
              <a:t>ISO 19011 provides guidance for auditing QMS and Environmental Systems.</a:t>
            </a:r>
          </a:p>
          <a:p>
            <a:endParaRPr lang="en-US" sz="2400"/>
          </a:p>
          <a:p>
            <a:endParaRPr lang="en-US" sz="2400"/>
          </a:p>
        </p:txBody>
      </p:sp>
    </p:spTree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 R. L. Nkumbwa-2010 Copperbelt University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668672D7-0DD2-4287-914F-944683361990}" type="slidenum">
              <a:rPr lang="en-US"/>
              <a:pPr lvl="1"/>
              <a:t>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(Cont’d)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676400"/>
            <a:ext cx="7772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Adoption of a quality management system should be a strategic decision of an organization.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The QMS requirements specified in the standard are complimentary to requirements for products.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This standard can be used by internal and external parties.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The quality management principles stated in ISO 9000 and ISO 9004 have been taken into consideration during the development of this standard.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ransition>
    <p:checker/>
  </p:transition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Office\Templates\1033\Training.pot</Template>
  <TotalTime>752</TotalTime>
  <Words>1111</Words>
  <Application>Microsoft Office PowerPoint</Application>
  <PresentationFormat>On-screen Show (4:3)</PresentationFormat>
  <Paragraphs>216</Paragraphs>
  <Slides>26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Training</vt:lpstr>
      <vt:lpstr>Chart</vt:lpstr>
      <vt:lpstr>VISIO</vt:lpstr>
      <vt:lpstr>ISO 9001 - 2008   Quality Management Systems</vt:lpstr>
      <vt:lpstr>Agenda</vt:lpstr>
      <vt:lpstr>Introduction </vt:lpstr>
      <vt:lpstr>Overview </vt:lpstr>
      <vt:lpstr>Advantages of Becoming ISO Certified (QMS)</vt:lpstr>
      <vt:lpstr>Vocabulary</vt:lpstr>
      <vt:lpstr>Slide 7</vt:lpstr>
      <vt:lpstr>General</vt:lpstr>
      <vt:lpstr>General (Cont’d)</vt:lpstr>
      <vt:lpstr>Quality Management Principles</vt:lpstr>
      <vt:lpstr>Quality Management Principles (Cont’d)</vt:lpstr>
      <vt:lpstr>Quality Management Principles (cont’d)</vt:lpstr>
      <vt:lpstr>Quality Management Principles (cont’d)</vt:lpstr>
      <vt:lpstr>Quality Management Principles (cont’d)</vt:lpstr>
      <vt:lpstr>Quality Management Principles (cont’d)</vt:lpstr>
      <vt:lpstr>Quality Management Principles (cont’d)</vt:lpstr>
      <vt:lpstr>Quality Management Principles (cont’d)</vt:lpstr>
      <vt:lpstr>Quality Management Principles (cont’d)</vt:lpstr>
      <vt:lpstr>Process Approach</vt:lpstr>
      <vt:lpstr>Process Approach (Cont’d)</vt:lpstr>
      <vt:lpstr>Model of a Process-based Quality Management System</vt:lpstr>
      <vt:lpstr>Compatibility With Other Management Systems</vt:lpstr>
      <vt:lpstr>Key Changes to the 2008 Standard</vt:lpstr>
      <vt:lpstr>Key Changes to the 2008 Standard (Cont’d)</vt:lpstr>
      <vt:lpstr>Key Changes to the 2008 Standard (Cont’d)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ISO-9001:2000</dc:title>
  <dc:creator>Superfactory</dc:creator>
  <cp:lastModifiedBy>Nkumbwa</cp:lastModifiedBy>
  <cp:revision>36</cp:revision>
  <cp:lastPrinted>1601-01-01T00:00:00Z</cp:lastPrinted>
  <dcterms:created xsi:type="dcterms:W3CDTF">1601-01-01T00:00:00Z</dcterms:created>
  <dcterms:modified xsi:type="dcterms:W3CDTF">2010-06-06T10:52:41Z</dcterms:modified>
</cp:coreProperties>
</file>