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CEE1-B351-4EA9-A974-32C64E4AF0F4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C34B9-8367-485C-B48E-67BCDC908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5755E-DC8F-4FAD-9E1B-DD0275FCA6E1}" type="datetimeFigureOut">
              <a:rPr lang="en-US" smtClean="0"/>
              <a:pPr/>
              <a:t>6/4/2010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718E5-E8E0-4DFB-BE52-9F18729DE4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7D681-6073-4357-AB5D-6C71546EB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9C85-047A-4AB8-B3F6-11183502C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0B7C8-9727-4E6F-B0DC-64CE3B49D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1E9ED1-1FDE-4859-A3CD-7088B74E7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C60D6B-B6A6-4F5B-9447-648E42DE1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F76FA1-0415-4852-A438-16C140E75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02756-2541-4E80-ACDB-8CBE4C3EF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9DE4-6809-467A-B01F-4B8174905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0FAE-CF8E-4595-852B-7FBDFACF5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68A78-371A-47E0-B9E0-DA3F17243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D1BD-C258-4CBD-9318-27723C414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3AE5-2421-4D67-AA7F-DF88B1181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A4AFF-1803-4216-985B-4A6747B0E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5C809-75AA-464E-9631-472E16AB6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Eng Nkumbwa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C6FA3-D7DB-4AB3-BFE6-73D76A2000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/>
          <a:lstStyle/>
          <a:p>
            <a:r>
              <a:rPr lang="en-US" dirty="0"/>
              <a:t>Cutting </a:t>
            </a:r>
            <a:r>
              <a:rPr lang="en-US" dirty="0" smtClean="0"/>
              <a:t>Tool Materials</a:t>
            </a:r>
            <a:br>
              <a:rPr lang="en-US" dirty="0" smtClean="0"/>
            </a:br>
            <a:r>
              <a:rPr lang="en-US" sz="2800" dirty="0" smtClean="0"/>
              <a:t>Eng R. L. Nkumbwa</a:t>
            </a:r>
            <a:br>
              <a:rPr lang="en-US" sz="2800" dirty="0" smtClean="0"/>
            </a:br>
            <a:r>
              <a:rPr lang="en-US" sz="2800" dirty="0" smtClean="0"/>
              <a:t>Copperbelt University</a:t>
            </a:r>
            <a:br>
              <a:rPr lang="en-US" sz="2800" dirty="0" smtClean="0"/>
            </a:br>
            <a:r>
              <a:rPr lang="en-US" sz="2800" dirty="0" smtClean="0"/>
              <a:t>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Carbides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Most HSS and Cast Alloy have very low “high temperature” hardness</a:t>
            </a:r>
          </a:p>
          <a:p>
            <a:pPr>
              <a:lnSpc>
                <a:spcPct val="90000"/>
              </a:lnSpc>
            </a:pPr>
            <a:r>
              <a:rPr lang="en-US" sz="2400"/>
              <a:t>Low life for high speed machining</a:t>
            </a:r>
          </a:p>
          <a:p>
            <a:pPr>
              <a:lnSpc>
                <a:spcPct val="90000"/>
              </a:lnSpc>
            </a:pPr>
            <a:r>
              <a:rPr lang="en-US" sz="2400"/>
              <a:t>Carbides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temp Hardness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Low thermal expansion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High modulus of elasticity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Tungsten Carbide (W-C)</a:t>
            </a:r>
          </a:p>
          <a:p>
            <a:pPr>
              <a:lnSpc>
                <a:spcPct val="90000"/>
              </a:lnSpc>
            </a:pPr>
            <a:r>
              <a:rPr lang="en-US" sz="2400"/>
              <a:t>Used for cutting non ferrous  abrasive and metal + cast iron</a:t>
            </a:r>
          </a:p>
          <a:p>
            <a:pPr>
              <a:lnSpc>
                <a:spcPct val="90000"/>
              </a:lnSpc>
            </a:pPr>
            <a:r>
              <a:rPr lang="en-US" sz="2400"/>
              <a:t>Tungsten Carbide particles are bonded in Cobalt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Cermet</a:t>
            </a:r>
            <a:r>
              <a:rPr lang="en-US" dirty="0"/>
              <a:t> (Titanium Carbide)</a:t>
            </a:r>
          </a:p>
          <a:p>
            <a:r>
              <a:rPr lang="en-US" dirty="0"/>
              <a:t>Invented in 1950 </a:t>
            </a:r>
          </a:p>
          <a:p>
            <a:r>
              <a:rPr lang="en-US" dirty="0" smtClean="0"/>
              <a:t>Used </a:t>
            </a:r>
            <a:r>
              <a:rPr lang="en-US" dirty="0"/>
              <a:t>since 1970</a:t>
            </a:r>
          </a:p>
          <a:p>
            <a:pPr>
              <a:buFontTx/>
              <a:buNone/>
            </a:pPr>
            <a:r>
              <a:rPr lang="en-US" dirty="0"/>
              <a:t>Coated Carbide</a:t>
            </a:r>
          </a:p>
          <a:p>
            <a:r>
              <a:rPr lang="en-US" dirty="0"/>
              <a:t>Made of WC – Co – </a:t>
            </a:r>
            <a:r>
              <a:rPr lang="en-US" dirty="0" err="1"/>
              <a:t>TiC</a:t>
            </a:r>
            <a:r>
              <a:rPr lang="en-US" dirty="0"/>
              <a:t> - </a:t>
            </a:r>
            <a:r>
              <a:rPr lang="en-US" dirty="0" err="1"/>
              <a:t>TiN</a:t>
            </a:r>
            <a:endParaRPr lang="en-US" dirty="0"/>
          </a:p>
          <a:p>
            <a:r>
              <a:rPr lang="en-US" dirty="0"/>
              <a:t>3 – 4 coatings of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Particles sized 1- 5 </a:t>
            </a:r>
            <a:r>
              <a:rPr lang="en-US" sz="2800">
                <a:latin typeface="Symbol" pitchFamily="18" charset="2"/>
              </a:rPr>
              <a:t>m</a:t>
            </a:r>
            <a:r>
              <a:rPr lang="en-US" sz="2800"/>
              <a:t>m are pressed and sintered into desired shapes (% of Co may vary)</a:t>
            </a:r>
          </a:p>
          <a:p>
            <a:pPr>
              <a:lnSpc>
                <a:spcPct val="90000"/>
              </a:lnSpc>
            </a:pPr>
            <a:r>
              <a:rPr lang="en-US" sz="2800"/>
              <a:t>W-C is also compounded, sometimes with Titanium and Tantalum to improve hot hardness and crater wear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Titanium Carbide</a:t>
            </a:r>
          </a:p>
          <a:p>
            <a:pPr>
              <a:lnSpc>
                <a:spcPct val="90000"/>
              </a:lnSpc>
            </a:pPr>
            <a:r>
              <a:rPr lang="en-US" sz="2800"/>
              <a:t>Ti-C has Ni-Mb matrix</a:t>
            </a:r>
          </a:p>
          <a:p>
            <a:pPr>
              <a:lnSpc>
                <a:spcPct val="90000"/>
              </a:lnSpc>
            </a:pPr>
            <a:r>
              <a:rPr lang="en-US" sz="2800"/>
              <a:t>Good wear resistance and poor toughness</a:t>
            </a:r>
          </a:p>
          <a:p>
            <a:pPr>
              <a:lnSpc>
                <a:spcPct val="90000"/>
              </a:lnSpc>
            </a:pPr>
            <a:r>
              <a:rPr lang="en-US" sz="2800"/>
              <a:t>Good for machining steel </a:t>
            </a:r>
          </a:p>
          <a:p>
            <a:pPr>
              <a:lnSpc>
                <a:spcPct val="90000"/>
              </a:lnSpc>
            </a:pPr>
            <a:r>
              <a:rPr lang="en-US" sz="2800"/>
              <a:t>Higher speed than W-C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638800" y="2819400"/>
          <a:ext cx="2857500" cy="1390650"/>
        </p:xfrm>
        <a:graphic>
          <a:graphicData uri="http://schemas.openxmlformats.org/presentationml/2006/ole">
            <p:oleObj spid="_x0000_s14340" name="Bitmap Image" r:id="rId3" imgW="2857899" imgH="1390844" progId="PBrush">
              <p:embed/>
            </p:oleObj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Stiffness of the machine is important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Low feed, low speed and chatter can cause failure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Carbide Inserts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Smaller angle has less strength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Coated tools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The coating is 5-10 </a:t>
            </a:r>
            <a:r>
              <a:rPr lang="en-US" sz="2800" dirty="0">
                <a:latin typeface="Symbol" pitchFamily="18" charset="2"/>
              </a:rPr>
              <a:t>m</a:t>
            </a:r>
            <a:r>
              <a:rPr lang="en-US" sz="2800" dirty="0"/>
              <a:t>m in thickness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http://www.carbidedepot.com/bbars.asp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ED1-1FDE-4859-A3CD-7088B74E7E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Titanium Nitride</a:t>
            </a:r>
          </a:p>
          <a:p>
            <a:pPr>
              <a:lnSpc>
                <a:spcPct val="80000"/>
              </a:lnSpc>
            </a:pPr>
            <a:r>
              <a:rPr lang="en-US" sz="2800"/>
              <a:t>Low friction </a:t>
            </a:r>
          </a:p>
          <a:p>
            <a:pPr>
              <a:lnSpc>
                <a:spcPct val="80000"/>
              </a:lnSpc>
            </a:pPr>
            <a:r>
              <a:rPr lang="en-US" sz="2800"/>
              <a:t>High hardness</a:t>
            </a:r>
          </a:p>
          <a:p>
            <a:pPr>
              <a:lnSpc>
                <a:spcPct val="80000"/>
              </a:lnSpc>
            </a:pPr>
            <a:r>
              <a:rPr lang="en-US" sz="2800"/>
              <a:t>Resistance to high temperature</a:t>
            </a:r>
          </a:p>
          <a:p>
            <a:pPr>
              <a:lnSpc>
                <a:spcPct val="80000"/>
              </a:lnSpc>
            </a:pPr>
            <a:r>
              <a:rPr lang="en-US" sz="2800"/>
              <a:t>Improves life of HSS, carbides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Ceramics</a:t>
            </a:r>
          </a:p>
          <a:p>
            <a:pPr>
              <a:lnSpc>
                <a:spcPct val="80000"/>
              </a:lnSpc>
            </a:pPr>
            <a:r>
              <a:rPr lang="en-US" sz="2800"/>
              <a:t>High temperature resistance</a:t>
            </a:r>
          </a:p>
          <a:p>
            <a:pPr>
              <a:lnSpc>
                <a:spcPct val="80000"/>
              </a:lnSpc>
            </a:pPr>
            <a:r>
              <a:rPr lang="en-US" sz="2800"/>
              <a:t>Chemical inertness</a:t>
            </a:r>
          </a:p>
          <a:p>
            <a:pPr>
              <a:lnSpc>
                <a:spcPct val="80000"/>
              </a:lnSpc>
            </a:pPr>
            <a:r>
              <a:rPr lang="en-US" sz="2800"/>
              <a:t>Wear resistance</a:t>
            </a:r>
          </a:p>
          <a:p>
            <a:pPr>
              <a:lnSpc>
                <a:spcPct val="80000"/>
              </a:lnSpc>
            </a:pPr>
            <a:r>
              <a:rPr lang="en-US" sz="2800"/>
              <a:t>Al</a:t>
            </a:r>
            <a:r>
              <a:rPr lang="en-US" sz="2800" baseline="-25000"/>
              <a:t>2</a:t>
            </a:r>
            <a:r>
              <a:rPr lang="en-US" sz="2800"/>
              <a:t>0</a:t>
            </a:r>
            <a:r>
              <a:rPr lang="en-US" sz="2800" baseline="-25000"/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/>
              <a:t>Ceramic Cutting Tool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/>
              <a:t>Brittle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/>
              <a:t>Nowadays used extensively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D1BD-C258-4CBD-9318-27723C41450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Ceramic</a:t>
            </a:r>
          </a:p>
          <a:p>
            <a:pPr>
              <a:lnSpc>
                <a:spcPct val="90000"/>
              </a:lnSpc>
            </a:pPr>
            <a:r>
              <a:rPr lang="en-US" sz="2400"/>
              <a:t>Fine grained , high purity Al</a:t>
            </a:r>
            <a:r>
              <a:rPr lang="en-US" sz="2400" baseline="-25000"/>
              <a:t>2</a:t>
            </a:r>
            <a:r>
              <a:rPr lang="en-US" sz="2400"/>
              <a:t>0</a:t>
            </a:r>
            <a:r>
              <a:rPr lang="en-US" sz="2400" baseline="-25000"/>
              <a:t>3 </a:t>
            </a:r>
            <a:r>
              <a:rPr lang="en-US" sz="2400"/>
              <a:t>cold pressed at high temperature and sintered at high temperature (white)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Cermets</a:t>
            </a:r>
          </a:p>
          <a:p>
            <a:pPr>
              <a:lnSpc>
                <a:spcPct val="90000"/>
              </a:lnSpc>
            </a:pPr>
            <a:r>
              <a:rPr lang="en-US" sz="2400"/>
              <a:t>70% Al</a:t>
            </a:r>
            <a:r>
              <a:rPr lang="en-US" sz="2400" baseline="-25000"/>
              <a:t>2</a:t>
            </a:r>
            <a:r>
              <a:rPr lang="en-US" sz="2400"/>
              <a:t>0</a:t>
            </a:r>
            <a:r>
              <a:rPr lang="en-US" sz="2400" baseline="-25000"/>
              <a:t>3 </a:t>
            </a:r>
            <a:r>
              <a:rPr lang="en-US" sz="2400"/>
              <a:t>30 % T-C</a:t>
            </a:r>
          </a:p>
          <a:p>
            <a:pPr>
              <a:lnSpc>
                <a:spcPct val="90000"/>
              </a:lnSpc>
            </a:pPr>
            <a:r>
              <a:rPr lang="en-US" sz="2400"/>
              <a:t>Very high temperature hardness</a:t>
            </a:r>
          </a:p>
          <a:p>
            <a:pPr>
              <a:lnSpc>
                <a:spcPct val="90000"/>
              </a:lnSpc>
            </a:pPr>
            <a:r>
              <a:rPr lang="en-US" sz="2400"/>
              <a:t>High abrasion resistance</a:t>
            </a:r>
          </a:p>
          <a:p>
            <a:pPr>
              <a:lnSpc>
                <a:spcPct val="90000"/>
              </a:lnSpc>
            </a:pPr>
            <a:r>
              <a:rPr lang="en-US" sz="2400"/>
              <a:t>More chemical stability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Less tendency for adhesion so less BUE</a:t>
            </a:r>
          </a:p>
          <a:p>
            <a:pPr>
              <a:lnSpc>
                <a:spcPct val="90000"/>
              </a:lnSpc>
            </a:pPr>
            <a:r>
              <a:rPr lang="en-US" sz="2400"/>
              <a:t>Good surface finish while machining steel and CI</a:t>
            </a:r>
          </a:p>
          <a:p>
            <a:pPr>
              <a:lnSpc>
                <a:spcPct val="90000"/>
              </a:lnSpc>
            </a:pPr>
            <a:r>
              <a:rPr lang="en-US" sz="2400"/>
              <a:t>Poor toughness for intermittent cutting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Cubic Boron Nitride</a:t>
            </a:r>
          </a:p>
          <a:p>
            <a:r>
              <a:rPr lang="en-US"/>
              <a:t>Next to diamond, the hardest material</a:t>
            </a:r>
          </a:p>
          <a:p>
            <a:r>
              <a:rPr lang="en-US"/>
              <a:t>0.5-1mm polycrystalline cubic boron nitride</a:t>
            </a:r>
          </a:p>
          <a:p>
            <a:r>
              <a:rPr lang="en-US"/>
              <a:t>High wear resistance</a:t>
            </a:r>
          </a:p>
          <a:p>
            <a:r>
              <a:rPr lang="en-US"/>
              <a:t>But brittle</a:t>
            </a:r>
          </a:p>
          <a:p>
            <a:r>
              <a:rPr lang="en-US"/>
              <a:t>Used for machining hardened steel and high temperature alloys ( Ni for instance)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Silicon Nitride</a:t>
            </a:r>
          </a:p>
          <a:p>
            <a:pPr>
              <a:lnSpc>
                <a:spcPct val="90000"/>
              </a:lnSpc>
            </a:pPr>
            <a:r>
              <a:rPr lang="en-US" sz="2800"/>
              <a:t>Used for super alloys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Diamond</a:t>
            </a:r>
          </a:p>
          <a:p>
            <a:pPr>
              <a:lnSpc>
                <a:spcPct val="90000"/>
              </a:lnSpc>
            </a:pPr>
            <a:r>
              <a:rPr lang="en-US" sz="2800"/>
              <a:t>Low friction and high wear resistance</a:t>
            </a:r>
          </a:p>
          <a:p>
            <a:pPr>
              <a:lnSpc>
                <a:spcPct val="90000"/>
              </a:lnSpc>
            </a:pPr>
            <a:r>
              <a:rPr lang="en-US" sz="2800"/>
              <a:t>Good cutting edge</a:t>
            </a:r>
          </a:p>
          <a:p>
            <a:pPr>
              <a:lnSpc>
                <a:spcPct val="90000"/>
              </a:lnSpc>
            </a:pPr>
            <a:r>
              <a:rPr lang="en-US" sz="2800"/>
              <a:t>Single crystal diamond are used to machine copper to a high surface finish</a:t>
            </a:r>
          </a:p>
          <a:p>
            <a:pPr>
              <a:lnSpc>
                <a:spcPct val="90000"/>
              </a:lnSpc>
            </a:pPr>
            <a:r>
              <a:rPr lang="en-US" sz="2800"/>
              <a:t>Because they are brittle rake angle has to be 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Polycrystalline diamond tool</a:t>
            </a:r>
          </a:p>
          <a:p>
            <a:r>
              <a:rPr lang="en-US"/>
              <a:t>(Compacted) synthesized crystals</a:t>
            </a:r>
          </a:p>
          <a:p>
            <a:r>
              <a:rPr lang="en-US"/>
              <a:t>Fused at high temperatures and high pressures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Cutting Tool Materials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Cutting tool used during the industrial revolution in 1800 A.D</a:t>
            </a:r>
          </a:p>
          <a:p>
            <a:r>
              <a:rPr lang="en-US" dirty="0"/>
              <a:t>First cutting tool was cast using crucible method (1740) and slight hardened by H.T.</a:t>
            </a:r>
          </a:p>
          <a:p>
            <a:r>
              <a:rPr lang="en-US" dirty="0"/>
              <a:t>1868: R. </a:t>
            </a:r>
            <a:r>
              <a:rPr lang="en-US" dirty="0" err="1"/>
              <a:t>Mushet</a:t>
            </a:r>
            <a:r>
              <a:rPr lang="en-US" dirty="0"/>
              <a:t> found by adding Tungsten we can increase hardness and tool life ( Air Quenching)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>
            <p:ph idx="1"/>
          </p:nvPr>
        </p:nvGraphicFramePr>
        <p:xfrm>
          <a:off x="-48522" y="0"/>
          <a:ext cx="9192521" cy="6858000"/>
        </p:xfrm>
        <a:graphic>
          <a:graphicData uri="http://schemas.openxmlformats.org/presentationml/2006/ole">
            <p:oleObj spid="_x0000_s22532" name="Image" r:id="rId3" imgW="4675246" imgH="3138649" progId="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6628" name="Image" r:id="rId3" imgW="4693532" imgH="3785303" progId="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0D6B-B6A6-4F5B-9447-648E42DE145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04800" y="152400"/>
          <a:ext cx="4137025" cy="4724400"/>
        </p:xfrm>
        <a:graphic>
          <a:graphicData uri="http://schemas.openxmlformats.org/presentationml/2006/ole">
            <p:oleObj spid="_x0000_s28679" name="Image" r:id="rId3" imgW="10222222" imgH="11669841" progId="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419600" y="152400"/>
          <a:ext cx="4572000" cy="4724400"/>
        </p:xfrm>
        <a:graphic>
          <a:graphicData uri="http://schemas.openxmlformats.org/presentationml/2006/ole">
            <p:oleObj spid="_x0000_s28681" name="Image" r:id="rId4" imgW="12495238" imgH="12431746" progId="">
              <p:embed/>
            </p:oleObj>
          </a:graphicData>
        </a:graphic>
      </p:graphicFrame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33400" y="4843463"/>
            <a:ext cx="36576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Tool life curves for various tool materials in medium and light turning operations as  a function of cutting speed. Note how the curve for ceramics crosses over the curve for T-C as speed , hence temperature, increases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495800" y="5029200"/>
            <a:ext cx="434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Effect of cobalt content in T-C tools over mechanical properties. Hardness is directly related to compressive strength and hence, inversely, with wear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0FAE-CF8E-4595-852B-7FBDFACF5B6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1" name="Object 7"/>
          <p:cNvGraphicFramePr>
            <a:graphicFrameLocks noChangeAspect="1"/>
          </p:cNvGraphicFramePr>
          <p:nvPr>
            <p:ph/>
          </p:nvPr>
        </p:nvGraphicFramePr>
        <p:xfrm>
          <a:off x="685800" y="228600"/>
          <a:ext cx="7848600" cy="5145088"/>
        </p:xfrm>
        <a:graphic>
          <a:graphicData uri="http://schemas.openxmlformats.org/presentationml/2006/ole">
            <p:oleObj spid="_x0000_s31751" name="Image" r:id="rId3" imgW="12914286" imgH="10819048" progId="">
              <p:embed/>
            </p:oleObj>
          </a:graphicData>
        </a:graphic>
      </p:graphicFrame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295400" y="53340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Relative time required to machine with various tool cutting materials, indicating the year the cutting tool material were first introduced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0D6B-B6A6-4F5B-9447-648E42DE145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30" name="Group 70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70259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8382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and low to medium alloy steels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Cast Cobalt alloys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Cemented carbide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Coated carbide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Ceramics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 -crystalline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Depth of cut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to heavy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light for single crystal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Finish Obtainable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good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processing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Wrought, cast, HIP,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Cast, HIP and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Cold pressing and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Cold pressing and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pressure and high temp.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pressure and high temp sintering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Fabrication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Machining and 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Machining and 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 and polishing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Grinding and polishing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0D6B-B6A6-4F5B-9447-648E42DE145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21" name="Group 309"/>
          <p:cNvGraphicFramePr>
            <a:graphicFrameLocks noGrp="1"/>
          </p:cNvGraphicFramePr>
          <p:nvPr>
            <p:ph idx="1"/>
          </p:nvPr>
        </p:nvGraphicFramePr>
        <p:xfrm>
          <a:off x="609600" y="381000"/>
          <a:ext cx="8229600" cy="5248656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381000"/>
                <a:gridCol w="838200"/>
                <a:gridCol w="990600"/>
                <a:gridCol w="914400"/>
                <a:gridCol w="914400"/>
                <a:gridCol w="990600"/>
                <a:gridCol w="8382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and low to medium alloy steels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Cast Cobalt alloys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Cemented carbide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Coated carbide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Ceramics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 -Crystalline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Diamond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Hot hardness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Toughness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Wear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Chipping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Cutting speed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 shock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material cost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31" name="Line 119"/>
          <p:cNvSpPr>
            <a:spLocks noChangeShapeType="1"/>
          </p:cNvSpPr>
          <p:nvPr/>
        </p:nvSpPr>
        <p:spPr bwMode="auto">
          <a:xfrm>
            <a:off x="1752600" y="1524000"/>
            <a:ext cx="6477000" cy="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32" name="Text Box 120"/>
          <p:cNvSpPr txBox="1">
            <a:spLocks noChangeArrowheads="1"/>
          </p:cNvSpPr>
          <p:nvPr/>
        </p:nvSpPr>
        <p:spPr bwMode="auto">
          <a:xfrm>
            <a:off x="4038600" y="1219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01" name="Line 289"/>
          <p:cNvSpPr>
            <a:spLocks noChangeShapeType="1"/>
          </p:cNvSpPr>
          <p:nvPr/>
        </p:nvSpPr>
        <p:spPr bwMode="auto">
          <a:xfrm>
            <a:off x="1828800" y="2514600"/>
            <a:ext cx="6477000" cy="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02" name="Text Box 290"/>
          <p:cNvSpPr txBox="1">
            <a:spLocks noChangeArrowheads="1"/>
          </p:cNvSpPr>
          <p:nvPr/>
        </p:nvSpPr>
        <p:spPr bwMode="auto">
          <a:xfrm>
            <a:off x="4114800" y="2209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03" name="Line 291"/>
          <p:cNvSpPr>
            <a:spLocks noChangeShapeType="1"/>
          </p:cNvSpPr>
          <p:nvPr/>
        </p:nvSpPr>
        <p:spPr bwMode="auto">
          <a:xfrm>
            <a:off x="1828800" y="3429000"/>
            <a:ext cx="6477000" cy="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05" name="Line 293"/>
          <p:cNvSpPr>
            <a:spLocks noChangeShapeType="1"/>
          </p:cNvSpPr>
          <p:nvPr/>
        </p:nvSpPr>
        <p:spPr bwMode="auto">
          <a:xfrm>
            <a:off x="1828800" y="4800600"/>
            <a:ext cx="6477000" cy="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06" name="Text Box 294"/>
          <p:cNvSpPr txBox="1">
            <a:spLocks noChangeArrowheads="1"/>
          </p:cNvSpPr>
          <p:nvPr/>
        </p:nvSpPr>
        <p:spPr bwMode="auto">
          <a:xfrm>
            <a:off x="4114800" y="3581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07" name="Line 295"/>
          <p:cNvSpPr>
            <a:spLocks noChangeShapeType="1"/>
          </p:cNvSpPr>
          <p:nvPr/>
        </p:nvSpPr>
        <p:spPr bwMode="auto">
          <a:xfrm>
            <a:off x="1828800" y="1905000"/>
            <a:ext cx="6477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08" name="Text Box 296"/>
          <p:cNvSpPr txBox="1">
            <a:spLocks noChangeArrowheads="1"/>
          </p:cNvSpPr>
          <p:nvPr/>
        </p:nvSpPr>
        <p:spPr bwMode="auto">
          <a:xfrm>
            <a:off x="4114800" y="1600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09" name="Line 297"/>
          <p:cNvSpPr>
            <a:spLocks noChangeShapeType="1"/>
          </p:cNvSpPr>
          <p:nvPr/>
        </p:nvSpPr>
        <p:spPr bwMode="auto">
          <a:xfrm>
            <a:off x="1752600" y="3048000"/>
            <a:ext cx="6477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10" name="Text Box 298"/>
          <p:cNvSpPr txBox="1">
            <a:spLocks noChangeArrowheads="1"/>
          </p:cNvSpPr>
          <p:nvPr/>
        </p:nvSpPr>
        <p:spPr bwMode="auto">
          <a:xfrm>
            <a:off x="4038600" y="2743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12" name="Text Box 300"/>
          <p:cNvSpPr txBox="1">
            <a:spLocks noChangeArrowheads="1"/>
          </p:cNvSpPr>
          <p:nvPr/>
        </p:nvSpPr>
        <p:spPr bwMode="auto">
          <a:xfrm>
            <a:off x="4191000" y="3124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39213" name="Line 301"/>
          <p:cNvSpPr>
            <a:spLocks noChangeShapeType="1"/>
          </p:cNvSpPr>
          <p:nvPr/>
        </p:nvSpPr>
        <p:spPr bwMode="auto">
          <a:xfrm>
            <a:off x="1828800" y="3886200"/>
            <a:ext cx="6477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214" name="Text Box 302"/>
          <p:cNvSpPr txBox="1">
            <a:spLocks noChangeArrowheads="1"/>
          </p:cNvSpPr>
          <p:nvPr/>
        </p:nvSpPr>
        <p:spPr bwMode="auto">
          <a:xfrm>
            <a:off x="4114800" y="4495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increasing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6FA1-0415-4852-A438-16C140E753B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Cutting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F.W.Taylor in Pennsylvania did the most basic research in metal cutting between 1880-1905</a:t>
            </a:r>
          </a:p>
          <a:p>
            <a:pPr lvl="1"/>
            <a:r>
              <a:rPr lang="en-US" sz="2400"/>
              <a:t>Invented high speed steel (better H.T. process)</a:t>
            </a:r>
          </a:p>
          <a:p>
            <a:pPr lvl="1"/>
            <a:r>
              <a:rPr lang="en-US" sz="2400"/>
              <a:t>Better alloy</a:t>
            </a:r>
          </a:p>
          <a:p>
            <a:r>
              <a:rPr lang="en-US" sz="2800"/>
              <a:t>Tungsten Carbide was first synthesized in 1890.</a:t>
            </a:r>
          </a:p>
          <a:p>
            <a:r>
              <a:rPr lang="en-US" sz="2800"/>
              <a:t>Took 3 decades before we got Cemented carbide</a:t>
            </a:r>
          </a:p>
          <a:p>
            <a:r>
              <a:rPr lang="en-US" sz="2800"/>
              <a:t>First used in Germany </a:t>
            </a:r>
          </a:p>
          <a:p>
            <a:r>
              <a:rPr lang="en-US" sz="2800"/>
              <a:t>Sintering technology was invented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Cutting tool materials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cutting tool materials is very important</a:t>
            </a:r>
          </a:p>
          <a:p>
            <a:r>
              <a:rPr lang="en-US" dirty="0"/>
              <a:t>What properties should cutting tools </a:t>
            </a:r>
            <a:r>
              <a:rPr lang="en-US" dirty="0" smtClean="0"/>
              <a:t>have?</a:t>
            </a:r>
            <a:endParaRPr lang="en-US" dirty="0"/>
          </a:p>
          <a:p>
            <a:pPr lvl="1"/>
            <a:r>
              <a:rPr lang="en-US" dirty="0"/>
              <a:t>Hardness at elevated temperatures</a:t>
            </a:r>
          </a:p>
          <a:p>
            <a:pPr lvl="1"/>
            <a:r>
              <a:rPr lang="en-US" dirty="0"/>
              <a:t>Toughness so that impact forces on the tool can be taken</a:t>
            </a:r>
          </a:p>
          <a:p>
            <a:pPr lvl="1"/>
            <a:r>
              <a:rPr lang="en-US" dirty="0"/>
              <a:t>Wear resistance</a:t>
            </a:r>
          </a:p>
          <a:p>
            <a:pPr lvl="1"/>
            <a:r>
              <a:rPr lang="en-US" dirty="0"/>
              <a:t>Chemical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Tool Materials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Carbon + medium alloy steel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High </a:t>
            </a:r>
            <a:r>
              <a:rPr lang="en-US" sz="2800" dirty="0" smtClean="0"/>
              <a:t>Speed </a:t>
            </a:r>
            <a:r>
              <a:rPr lang="en-US" sz="2800" dirty="0"/>
              <a:t>S</a:t>
            </a:r>
            <a:r>
              <a:rPr lang="en-US" sz="2800" dirty="0" smtClean="0"/>
              <a:t>teel </a:t>
            </a:r>
            <a:r>
              <a:rPr lang="en-US" sz="2800" dirty="0"/>
              <a:t>(HSS)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Cast cobalt alloys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Carbides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Coated tools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Ceramics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Cubic boron nitride</a:t>
            </a:r>
          </a:p>
          <a:p>
            <a:pPr lvl="1">
              <a:lnSpc>
                <a:spcPct val="80000"/>
              </a:lnSpc>
              <a:buFontTx/>
              <a:buChar char="o"/>
            </a:pPr>
            <a:r>
              <a:rPr lang="en-US" sz="2400" dirty="0"/>
              <a:t>invented by GE in 1969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Silicon </a:t>
            </a:r>
            <a:r>
              <a:rPr lang="en-US" sz="2800" dirty="0" smtClean="0"/>
              <a:t>Nitride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2800" dirty="0"/>
              <a:t>Diamond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Speed Steel (HSS)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Early 1900s </a:t>
            </a:r>
          </a:p>
          <a:p>
            <a:r>
              <a:rPr lang="en-US" sz="2800"/>
              <a:t>Very highly used alloy steel</a:t>
            </a:r>
          </a:p>
          <a:p>
            <a:r>
              <a:rPr lang="en-US" sz="2800"/>
              <a:t>Can be hardened to various depths</a:t>
            </a:r>
          </a:p>
          <a:p>
            <a:r>
              <a:rPr lang="en-US" sz="2800"/>
              <a:t>Good wear resistance</a:t>
            </a:r>
          </a:p>
          <a:p>
            <a:r>
              <a:rPr lang="en-US" sz="2800"/>
              <a:t>High toughness</a:t>
            </a:r>
          </a:p>
          <a:p>
            <a:r>
              <a:rPr lang="en-US" sz="2800"/>
              <a:t>Good for positive rake angle tools.</a:t>
            </a:r>
          </a:p>
          <a:p>
            <a:r>
              <a:rPr lang="en-US" sz="2800"/>
              <a:t>Two basic types of HSS</a:t>
            </a:r>
          </a:p>
          <a:p>
            <a:pPr lvl="1"/>
            <a:r>
              <a:rPr lang="en-US" sz="2400"/>
              <a:t>Molybdenum: ( M Series)</a:t>
            </a:r>
          </a:p>
          <a:p>
            <a:pPr lvl="1"/>
            <a:r>
              <a:rPr lang="en-US" sz="2400"/>
              <a:t>Tungsten: (T Series)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Steel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T Series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12 – 18 % Tungsten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Chromium, </a:t>
            </a:r>
            <a:r>
              <a:rPr lang="en-US" sz="2800" dirty="0" smtClean="0"/>
              <a:t>Vanadium </a:t>
            </a:r>
            <a:r>
              <a:rPr lang="en-US" sz="2800" dirty="0"/>
              <a:t>etc.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M Series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10% Molybdenum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Chromium, Vanadium, Tungsten, Cobalt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Better abrasion resistance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Less expensive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Less distortion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95% of HSS used is M series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Speed Steel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Manufacturing</a:t>
            </a:r>
          </a:p>
          <a:p>
            <a:r>
              <a:rPr lang="en-US" dirty="0"/>
              <a:t>Cast</a:t>
            </a:r>
          </a:p>
          <a:p>
            <a:r>
              <a:rPr lang="en-US" dirty="0"/>
              <a:t>Powder </a:t>
            </a:r>
            <a:r>
              <a:rPr lang="en-US" dirty="0" smtClean="0"/>
              <a:t>Metallurgy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Applications</a:t>
            </a:r>
          </a:p>
          <a:p>
            <a:r>
              <a:rPr lang="en-US" dirty="0"/>
              <a:t>Taps</a:t>
            </a:r>
          </a:p>
          <a:p>
            <a:r>
              <a:rPr lang="en-US" dirty="0"/>
              <a:t>Gear cutters</a:t>
            </a:r>
          </a:p>
          <a:p>
            <a:r>
              <a:rPr lang="en-US" dirty="0" smtClean="0"/>
              <a:t>Drills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Cobalt (</a:t>
            </a:r>
            <a:r>
              <a:rPr lang="en-US" dirty="0" err="1"/>
              <a:t>Stellite</a:t>
            </a:r>
            <a:r>
              <a:rPr lang="en-US" dirty="0"/>
              <a:t> </a:t>
            </a:r>
            <a:r>
              <a:rPr lang="en-US" dirty="0" smtClean="0"/>
              <a:t>Tool</a:t>
            </a:r>
            <a:r>
              <a:rPr lang="en-US" dirty="0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38 – 53% Cobalt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30 – 33% Chromium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10 – 20 % Tungsten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High hardness (58-64 HRC)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Good wear resistance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High temperature hardness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 Toughness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not suitable for intermittent cutting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Good for deep boring, continuous </a:t>
            </a:r>
            <a:r>
              <a:rPr lang="en-US" sz="2800" dirty="0" smtClean="0"/>
              <a:t>turning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( </a:t>
            </a:r>
            <a:r>
              <a:rPr lang="en-US" sz="2800" dirty="0"/>
              <a:t>better than HSS)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2756-2541-4E80-ACDB-8CBE4C3EF2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 Nkumbwa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1025</Words>
  <Application>Microsoft Office PowerPoint</Application>
  <PresentationFormat>On-screen Show (4:3)</PresentationFormat>
  <Paragraphs>265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Bitmap Image</vt:lpstr>
      <vt:lpstr>Image</vt:lpstr>
      <vt:lpstr>Cutting Tool Materials Eng R. L. Nkumbwa Copperbelt University 2010</vt:lpstr>
      <vt:lpstr>History of Cutting Tool Materials</vt:lpstr>
      <vt:lpstr>History of Cutting tools</vt:lpstr>
      <vt:lpstr>Cutting tool materials</vt:lpstr>
      <vt:lpstr>Types of Tool Materials</vt:lpstr>
      <vt:lpstr>High Speed Steel (HSS) </vt:lpstr>
      <vt:lpstr>High Speed Steel</vt:lpstr>
      <vt:lpstr>High Speed Steel</vt:lpstr>
      <vt:lpstr>Cast Cobalt (Stellite Tool)</vt:lpstr>
      <vt:lpstr>Carbides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VRLAB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tool materials</dc:title>
  <dc:creator>Dhananjay Joshi</dc:creator>
  <cp:lastModifiedBy>Nkumbwa</cp:lastModifiedBy>
  <cp:revision>178</cp:revision>
  <dcterms:created xsi:type="dcterms:W3CDTF">2002-04-24T15:08:36Z</dcterms:created>
  <dcterms:modified xsi:type="dcterms:W3CDTF">2010-06-04T17:46:49Z</dcterms:modified>
</cp:coreProperties>
</file>